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23"/>
  </p:notesMasterIdLst>
  <p:sldIdLst>
    <p:sldId id="256" r:id="rId2"/>
    <p:sldId id="259" r:id="rId3"/>
    <p:sldId id="284" r:id="rId4"/>
    <p:sldId id="392" r:id="rId5"/>
    <p:sldId id="393" r:id="rId6"/>
    <p:sldId id="394" r:id="rId7"/>
    <p:sldId id="395" r:id="rId8"/>
    <p:sldId id="396" r:id="rId9"/>
    <p:sldId id="397" r:id="rId10"/>
    <p:sldId id="398" r:id="rId11"/>
    <p:sldId id="399" r:id="rId12"/>
    <p:sldId id="400" r:id="rId13"/>
    <p:sldId id="401" r:id="rId14"/>
    <p:sldId id="402" r:id="rId15"/>
    <p:sldId id="403" r:id="rId16"/>
    <p:sldId id="404" r:id="rId17"/>
    <p:sldId id="376" r:id="rId18"/>
    <p:sldId id="383" r:id="rId19"/>
    <p:sldId id="384" r:id="rId20"/>
    <p:sldId id="385" r:id="rId21"/>
    <p:sldId id="379" r:id="rId22"/>
  </p:sldIdLst>
  <p:sldSz cx="9144000" cy="5143500" type="screen16x9"/>
  <p:notesSz cx="6858000" cy="9144000"/>
  <p:embeddedFontLst>
    <p:embeddedFont>
      <p:font typeface="Arvo" panose="020B0604020202020204" charset="0"/>
      <p:regular r:id="rId24"/>
      <p:bold r:id="rId25"/>
      <p:italic r:id="rId26"/>
      <p:boldItalic r:id="rId27"/>
    </p:embeddedFont>
    <p:embeddedFont>
      <p:font typeface="Roboto Condensed" panose="020B0604020202020204" charset="0"/>
      <p:regular r:id="rId28"/>
      <p:bold r:id="rId29"/>
      <p:italic r:id="rId30"/>
      <p:boldItalic r:id="rId31"/>
    </p:embeddedFont>
    <p:embeddedFont>
      <p:font typeface="Roboto Condensed Light" panose="020B0604020202020204" charset="0"/>
      <p:regular r:id="rId32"/>
      <p:bold r:id="rId33"/>
      <p:italic r:id="rId34"/>
      <p:boldItalic r:id="rId35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gi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pn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2880618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interaction-design.org/literature/book/the-encyclopedia-of-human-computer-interaction-2nd-ed/data-visualization-for-human-perception" TargetMode="Externa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Tecnolog</a:t>
            </a:r>
            <a:r>
              <a:rPr lang="es-MX" dirty="0" err="1"/>
              <a:t>ías</a:t>
            </a:r>
            <a:r>
              <a:rPr lang="es-MX" dirty="0"/>
              <a:t> de la Información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136450"/>
          </a:xfrm>
        </p:spPr>
        <p:txBody>
          <a:bodyPr/>
          <a:lstStyle/>
          <a:p>
            <a:r>
              <a:rPr lang="es-ES_tradnl" dirty="0"/>
              <a:t>¿Cuál es la diferencia entre un dato estructurado y no estructurado?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5800" y="2110711"/>
            <a:ext cx="3481679" cy="200575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645036" y="2110711"/>
            <a:ext cx="3721995" cy="19342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75927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888800"/>
          </a:xfrm>
        </p:spPr>
        <p:txBody>
          <a:bodyPr/>
          <a:lstStyle/>
          <a:p>
            <a:r>
              <a:rPr lang="es-ES_tradnl" dirty="0"/>
              <a:t>¿En qué consiste la metodología CRISP-DM?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75340" y="2216150"/>
            <a:ext cx="3902886" cy="257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76501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212650"/>
          </a:xfrm>
        </p:spPr>
        <p:txBody>
          <a:bodyPr/>
          <a:lstStyle/>
          <a:p>
            <a:r>
              <a:rPr lang="es-ES_tradnl" dirty="0"/>
              <a:t>¿Qué es el “entendimiento de los datos” dentro de la metodología CRISP-DM?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755900" y="2239228"/>
            <a:ext cx="4362416" cy="25550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915459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155500"/>
          </a:xfrm>
        </p:spPr>
        <p:txBody>
          <a:bodyPr/>
          <a:lstStyle/>
          <a:p>
            <a:r>
              <a:rPr lang="es-ES_tradnl" dirty="0"/>
              <a:t> ¿Por qué utilizamos la metodología CRISP-DM?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1899" y="2042909"/>
            <a:ext cx="4149893" cy="23042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142274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161850"/>
          </a:xfrm>
        </p:spPr>
        <p:txBody>
          <a:bodyPr/>
          <a:lstStyle/>
          <a:p>
            <a:r>
              <a:rPr lang="es-ES_tradnl" dirty="0" err="1"/>
              <a:t>Bonus</a:t>
            </a:r>
            <a:r>
              <a:rPr lang="es-ES_tradnl" dirty="0"/>
              <a:t> Economía: ¿Cuál es el mandato del Banco de México?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36732" y="2435525"/>
            <a:ext cx="5521155" cy="184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265981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180900"/>
          </a:xfrm>
        </p:spPr>
        <p:txBody>
          <a:bodyPr/>
          <a:lstStyle/>
          <a:p>
            <a:r>
              <a:rPr lang="es-ES_tradnl" dirty="0" err="1"/>
              <a:t>Bonus</a:t>
            </a:r>
            <a:r>
              <a:rPr lang="es-ES_tradnl" dirty="0"/>
              <a:t> Cultura: ¿Qué actrices estaban nominadas al Oscar a “Mejor Actriz”?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93850" y="2225838"/>
            <a:ext cx="4948237" cy="20921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11417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371400"/>
          </a:xfrm>
        </p:spPr>
        <p:txBody>
          <a:bodyPr/>
          <a:lstStyle/>
          <a:p>
            <a:r>
              <a:rPr lang="es-ES_tradnl" dirty="0" err="1"/>
              <a:t>Bonus</a:t>
            </a:r>
            <a:r>
              <a:rPr lang="es-ES_tradnl" dirty="0"/>
              <a:t> Negocios: Mencione 3 de las 10 empresas más grandes (por tamaño del mercado – </a:t>
            </a:r>
            <a:r>
              <a:rPr lang="es-ES_tradnl" dirty="0" err="1"/>
              <a:t>Market</a:t>
            </a:r>
            <a:r>
              <a:rPr lang="es-ES_tradnl" dirty="0"/>
              <a:t> </a:t>
            </a:r>
            <a:r>
              <a:rPr lang="es-ES_tradnl" dirty="0" err="1"/>
              <a:t>cap</a:t>
            </a:r>
            <a:r>
              <a:rPr lang="es-ES_tradnl" dirty="0"/>
              <a:t>)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08499" y="2068432"/>
            <a:ext cx="3179995" cy="22305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45587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sz="2400" dirty="0" smtClean="0"/>
              <a:t>Visualización y narrativa de Historias</a:t>
            </a:r>
            <a:endParaRPr lang="es-MX" sz="2400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¿Cómo explicamos la ciencia de datos?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17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78081521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Por que necesitamos aprender narrativa</a:t>
            </a:r>
            <a:endParaRPr lang="es-MX" dirty="0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La ciencia de Datos no esta dirigida a TI</a:t>
            </a:r>
          </a:p>
          <a:p>
            <a:pPr lvl="1"/>
            <a:r>
              <a:rPr lang="es-MX" dirty="0" smtClean="0"/>
              <a:t>Está dirigida al público</a:t>
            </a:r>
          </a:p>
          <a:p>
            <a:r>
              <a:rPr lang="es-MX" dirty="0" smtClean="0"/>
              <a:t>Cómo es que tu solución trae valor?</a:t>
            </a:r>
          </a:p>
          <a:p>
            <a:r>
              <a:rPr lang="es-MX" dirty="0" smtClean="0"/>
              <a:t>Cómo es tu solución mejor a lo ya antes expuesto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4166555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Como contar historias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La ciencia de datos utiliza gráficas para contar historias.</a:t>
            </a:r>
          </a:p>
          <a:p>
            <a:r>
              <a:rPr lang="es-MX" dirty="0" smtClean="0"/>
              <a:t>Como toda historia, tiene un principio, un medio y un final.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07776628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Tareas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Elementos de una historia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 smtClean="0"/>
              <a:t>Locación (Donde)</a:t>
            </a:r>
          </a:p>
          <a:p>
            <a:endParaRPr lang="es-MX" sz="1600" dirty="0" smtClean="0"/>
          </a:p>
          <a:p>
            <a:r>
              <a:rPr lang="es-MX" sz="1600" dirty="0" smtClean="0"/>
              <a:t>Héroe (Quién)</a:t>
            </a:r>
          </a:p>
          <a:p>
            <a:endParaRPr lang="es-MX" sz="1600" dirty="0"/>
          </a:p>
          <a:p>
            <a:r>
              <a:rPr lang="es-MX" sz="1600" dirty="0" smtClean="0"/>
              <a:t>Contexto Histórico (Cuando)</a:t>
            </a:r>
          </a:p>
          <a:p>
            <a:endParaRPr lang="es-MX" sz="1600" dirty="0"/>
          </a:p>
          <a:p>
            <a:r>
              <a:rPr lang="es-MX" sz="1600" dirty="0" smtClean="0"/>
              <a:t>Historia (Como)</a:t>
            </a:r>
          </a:p>
          <a:p>
            <a:endParaRPr lang="es-MX" sz="1600" dirty="0"/>
          </a:p>
          <a:p>
            <a:r>
              <a:rPr lang="es-MX" sz="1600" dirty="0" smtClean="0"/>
              <a:t>Villano (Porque)</a:t>
            </a:r>
          </a:p>
          <a:p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1384010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“Al establecer la importancia del problema (villano), se enfatiza la importancia de nuestra solución (héroe)”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0030503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Tarea 2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33700"/>
            <a:ext cx="6132600" cy="3145500"/>
          </a:xfrm>
        </p:spPr>
        <p:txBody>
          <a:bodyPr/>
          <a:lstStyle/>
          <a:p>
            <a:r>
              <a:rPr lang="es-MX" dirty="0" smtClean="0"/>
              <a:t>Leer:</a:t>
            </a:r>
          </a:p>
          <a:p>
            <a:pPr lvl="1"/>
            <a:r>
              <a:rPr lang="es-MX" dirty="0" smtClean="0">
                <a:hlinkClick r:id="rId2"/>
              </a:rPr>
              <a:t>Data </a:t>
            </a:r>
            <a:r>
              <a:rPr lang="es-MX" dirty="0" err="1" smtClean="0">
                <a:hlinkClick r:id="rId2"/>
              </a:rPr>
              <a:t>Visualization</a:t>
            </a:r>
            <a:r>
              <a:rPr lang="es-MX" dirty="0" smtClean="0">
                <a:hlinkClick r:id="rId2"/>
              </a:rPr>
              <a:t> </a:t>
            </a:r>
            <a:r>
              <a:rPr lang="es-MX" dirty="0" err="1" smtClean="0">
                <a:hlinkClick r:id="rId2"/>
              </a:rPr>
              <a:t>for</a:t>
            </a:r>
            <a:r>
              <a:rPr lang="es-MX" dirty="0" smtClean="0">
                <a:hlinkClick r:id="rId2"/>
              </a:rPr>
              <a:t> Human </a:t>
            </a:r>
            <a:r>
              <a:rPr lang="es-MX" dirty="0" err="1" smtClean="0">
                <a:hlinkClick r:id="rId2"/>
              </a:rPr>
              <a:t>Perception</a:t>
            </a:r>
            <a:endParaRPr lang="es-MX" dirty="0" smtClean="0"/>
          </a:p>
          <a:p>
            <a:endParaRPr lang="es-MX" dirty="0"/>
          </a:p>
          <a:p>
            <a:r>
              <a:rPr lang="es-MX" dirty="0" smtClean="0"/>
              <a:t>Hacer un reporte (1 pagina, </a:t>
            </a:r>
            <a:r>
              <a:rPr lang="es-MX" dirty="0" err="1" smtClean="0"/>
              <a:t>max</a:t>
            </a:r>
            <a:r>
              <a:rPr lang="es-MX" dirty="0" smtClean="0"/>
              <a:t>)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Examen!!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1. </a:t>
            </a:r>
            <a:r>
              <a:rPr lang="es-ES_tradnl" dirty="0"/>
              <a:t>En clase hablamos de 3 elementos que se requirieron para que Data </a:t>
            </a:r>
            <a:r>
              <a:rPr lang="es-ES_tradnl" dirty="0" err="1"/>
              <a:t>Science</a:t>
            </a:r>
            <a:r>
              <a:rPr lang="es-ES_tradnl" dirty="0"/>
              <a:t> se volviera popular. ¿Cuáles son estos y en que consisten?</a:t>
            </a:r>
            <a:endParaRPr lang="es-MX" dirty="0"/>
          </a:p>
          <a:p>
            <a:pPr marL="76200" indent="0">
              <a:buNone/>
            </a:pPr>
            <a:endParaRPr lang="es-MX" dirty="0" smtClean="0"/>
          </a:p>
          <a:p>
            <a:pPr marL="76200" indent="0">
              <a:buNone/>
            </a:pPr>
            <a:endParaRPr lang="es-MX" dirty="0"/>
          </a:p>
          <a:p>
            <a:pPr marL="76200" indent="0">
              <a:buNone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79800" y="2807687"/>
            <a:ext cx="3655945" cy="19103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56290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403150"/>
          </a:xfrm>
        </p:spPr>
        <p:txBody>
          <a:bodyPr/>
          <a:lstStyle/>
          <a:p>
            <a:r>
              <a:rPr lang="es-ES_tradnl" dirty="0" smtClean="0"/>
              <a:t>2. ¿A </a:t>
            </a:r>
            <a:r>
              <a:rPr lang="es-ES_tradnl" dirty="0"/>
              <a:t>qué se refiere el invierno de la Inteligencia Artificial?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81325" y="2389875"/>
            <a:ext cx="2876550" cy="25622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311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263450"/>
          </a:xfrm>
        </p:spPr>
        <p:txBody>
          <a:bodyPr/>
          <a:lstStyle/>
          <a:p>
            <a:r>
              <a:rPr lang="es-ES_tradnl" dirty="0"/>
              <a:t>Mencione un ejemplo de caso de uso de la Ciencia de Datos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2699" y="2347572"/>
            <a:ext cx="2416681" cy="1345151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26547" y="2263274"/>
            <a:ext cx="2819039" cy="15137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70932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174550"/>
          </a:xfrm>
        </p:spPr>
        <p:txBody>
          <a:bodyPr/>
          <a:lstStyle/>
          <a:p>
            <a:r>
              <a:rPr lang="es-ES_tradnl" dirty="0"/>
              <a:t>¿En clase dijimos que se usan los datos masivos para obtener tres cosas, que son?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27300" y="2186247"/>
            <a:ext cx="4337160" cy="2450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8867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838000"/>
          </a:xfrm>
        </p:spPr>
        <p:txBody>
          <a:bodyPr/>
          <a:lstStyle/>
          <a:p>
            <a:r>
              <a:rPr lang="es-ES_tradnl" dirty="0"/>
              <a:t>¿Qué es un dato? 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8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83831" y="1806852"/>
            <a:ext cx="4263044" cy="2418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62229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863400"/>
          </a:xfrm>
        </p:spPr>
        <p:txBody>
          <a:bodyPr/>
          <a:lstStyle/>
          <a:p>
            <a:r>
              <a:rPr lang="es-ES_tradnl" dirty="0"/>
              <a:t>¿Qué es un ETL?</a:t>
            </a:r>
            <a:endParaRPr lang="es-MX" dirty="0"/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90440" y="1972725"/>
            <a:ext cx="4256435" cy="23897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6551654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7574</TotalTime>
  <Words>356</Words>
  <Application>Microsoft Office PowerPoint</Application>
  <PresentationFormat>Presentación en pantalla (16:9)</PresentationFormat>
  <Paragraphs>68</Paragraphs>
  <Slides>21</Slides>
  <Notes>3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6" baseType="lpstr">
      <vt:lpstr>Arial</vt:lpstr>
      <vt:lpstr>Arvo</vt:lpstr>
      <vt:lpstr>Roboto Condensed</vt:lpstr>
      <vt:lpstr>Roboto Condensed Light</vt:lpstr>
      <vt:lpstr>Salerio template</vt:lpstr>
      <vt:lpstr>Tecnologías de la Información</vt:lpstr>
      <vt:lpstr>Anuncios parroquiales</vt:lpstr>
      <vt:lpstr>Tarea 2</vt:lpstr>
      <vt:lpstr>Examen!!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Visualización y narrativa de Historias</vt:lpstr>
      <vt:lpstr>Por que necesitamos aprender narrativa</vt:lpstr>
      <vt:lpstr>Como contar historias</vt:lpstr>
      <vt:lpstr>Elementos de una historia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44</cp:revision>
  <dcterms:modified xsi:type="dcterms:W3CDTF">2019-03-01T21:55:04Z</dcterms:modified>
</cp:coreProperties>
</file>